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D76EC-7992-4A18-B907-E04D3D8A0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1EF55A-C085-4AB7-A577-93A93FA464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73173-9C7B-4E2F-B4B2-74F070975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ADA4E-E830-4FD7-8E76-6F9BD6EB5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E935D-FC45-475D-9E69-015420EA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457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A4B23-6A39-44E6-B554-247D1A385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0F85-5717-4099-8533-ECA5FC6ED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479A6-71E7-476C-8E9B-C69FD19F5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72F97-D7FB-40C0-A1E4-27C3A1DF8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EDE9B-52D8-46D5-9EAC-370EFC2CC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44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2F21FC-6421-443C-B59A-0274E4C6E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D8F6A-4A02-4AA3-BD3D-3938E3B09A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C572B-708F-4F25-9A7C-89101C85B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C8D0F-6F15-4815-BF51-2EBDFFC98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8CFB4-DFC2-4B50-904E-1FBF78C1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98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1B28-DFD4-49B3-85AC-28CD27683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E0082-2BE9-4F2A-8CA6-BA66A6DF4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E49EB-8A79-413D-9299-CEB3FA7A7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77401-E8D2-4BA4-92F0-56F19F252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8D9AD-F15D-43BA-8054-9AAB516E9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36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62037-7CFE-479A-BFB8-F82B9558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825758-ADD3-41EE-BF70-945E857A2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CCB61-DC57-4BD2-A50A-ECA9A9809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534F4-0432-40B6-ACC8-91F73CEE1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BA5D50-799A-471F-9587-E036CDBA7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66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4BE8D-8B14-43F1-B163-A36AE5F31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A8505-CB5E-4FD0-9837-A4B7A7D38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F0BB1B-3229-4CB6-B05C-A08062D61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14489-8097-4830-93E9-5E773F42C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2B3AA-9645-4B21-85C7-2DB5EB87B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2704EB-0830-45F6-AE61-8953F764D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07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31180-8BAC-42E8-BC90-5358E6C25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1627C-363D-490B-B974-94B08AB60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91613-7B4B-49CA-A2DC-CA9BD4B66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D073C0-BE5B-4234-AA85-FE2E6E055E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F68BCA-5773-448D-BAEC-8D2E2504AE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DEC475-97A6-42A6-AAE8-F67F1315B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6DD2B7-D2B0-4799-9C53-472A3B600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B3A8F2-A953-4E53-AA0E-026588B1A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7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8A496-C3D7-428F-BAE3-9BC86B7A9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A09117-2754-4999-BC18-BA584F15A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4FC0D4-B1EE-4F16-96D9-89DD7F928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FC118B-74A7-4956-B610-26EB29A4F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611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5B1372-31B8-4570-9C15-5FE7A8B08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DFF2BE-E4AB-4371-8566-5CF5C807E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20D2B-5695-4933-B561-2928DA9C4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61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E8E72-760A-4478-BABD-7C8A8E758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4F5BB-5A50-4658-A7DA-67FB7A9F4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9EE909-177B-4D94-A342-D9C40001B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643BA-5F24-4D1A-B13D-23B3A394F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33D4DC-B146-44CC-AF91-6F19D3E94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C79F03-A322-4F57-A24D-E3A771989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895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45180-C628-43F1-8EAB-624AC9145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C1DCAD-9544-4EEE-BCA7-888613293A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768354-15CF-4B50-BF34-D769D6721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770FB-34EF-4A1F-AF01-A82DCC87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8CEB1-354A-4223-BCA3-03E9125E3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79272C-2181-4810-8482-BC0C16D2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7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19D418-05B9-46EC-8850-2B6947875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BDD0A-78B5-4EA3-988F-65EA54586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B01D4-62CE-46C0-9E59-0FE250421C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1B188-C4D2-48B0-9CC7-9B975B3B141E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D2244-B50D-429F-AA34-9CE1D6315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76418-699A-4D0A-B098-93E477848E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ECBD7-C8A2-495E-8952-5385BA4B5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96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vidia GTX 1070 Undressed, GP104 GPU Gets First Ever Die Shots - Dissecting  The Heart Of GeForce">
            <a:extLst>
              <a:ext uri="{FF2B5EF4-FFF2-40B4-BE49-F238E27FC236}">
                <a16:creationId xmlns:a16="http://schemas.microsoft.com/office/drawing/2014/main" id="{C14DA205-6253-4A81-8285-F97F212B30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02" b="19788"/>
          <a:stretch/>
        </p:blipFill>
        <p:spPr bwMode="auto">
          <a:xfrm>
            <a:off x="0" y="0"/>
            <a:ext cx="126309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650BAB-DA38-4EB5-8213-E0A8386684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7952" y="5279136"/>
            <a:ext cx="11167872" cy="736918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l"/>
            <a:r>
              <a:rPr lang="fr-FR" sz="4400" b="1" dirty="0">
                <a:latin typeface="Helvetica" panose="020B0604020202020204" pitchFamily="34" charset="0"/>
                <a:cs typeface="Helvetica" panose="020B0604020202020204" pitchFamily="34" charset="0"/>
              </a:rPr>
              <a:t>Xilinx Matrix Multiplication Systolic Array</a:t>
            </a:r>
            <a:endParaRPr lang="en-US" sz="44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B8F836-17FA-48A8-B7CF-2925BED2B8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7952" y="6040438"/>
            <a:ext cx="1865376" cy="348170"/>
          </a:xfrm>
          <a:solidFill>
            <a:schemeClr val="bg1"/>
          </a:solidFill>
        </p:spPr>
        <p:txBody>
          <a:bodyPr>
            <a:normAutofit fontScale="92500" lnSpcReduction="20000"/>
          </a:bodyPr>
          <a:lstStyle/>
          <a:p>
            <a:pPr algn="l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Karan Venaik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358822E-EBDC-4B37-9F16-B90192163816}"/>
              </a:ext>
            </a:extLst>
          </p:cNvPr>
          <p:cNvSpPr txBox="1">
            <a:spLocks/>
          </p:cNvSpPr>
          <p:nvPr/>
        </p:nvSpPr>
        <p:spPr>
          <a:xfrm>
            <a:off x="377952" y="645478"/>
            <a:ext cx="1597152" cy="42132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2400" b="1" dirty="0">
                <a:latin typeface="Helvetica" panose="020B0604020202020204" pitchFamily="34" charset="0"/>
                <a:cs typeface="Helvetica" panose="020B0604020202020204" pitchFamily="34" charset="0"/>
              </a:rPr>
              <a:t>ELEC 522 </a:t>
            </a:r>
            <a:endParaRPr lang="en-US" sz="24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B4F558-ADF6-4AC6-858A-F4671EB91E71}"/>
              </a:ext>
            </a:extLst>
          </p:cNvPr>
          <p:cNvSpPr txBox="1">
            <a:spLocks/>
          </p:cNvSpPr>
          <p:nvPr/>
        </p:nvSpPr>
        <p:spPr>
          <a:xfrm>
            <a:off x="377952" y="1114870"/>
            <a:ext cx="1780032" cy="42132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2600" b="1" dirty="0">
                <a:latin typeface="Helvetica" panose="020B0604020202020204" pitchFamily="34" charset="0"/>
                <a:cs typeface="Helvetica" panose="020B0604020202020204" pitchFamily="34" charset="0"/>
              </a:rPr>
              <a:t>Project #2</a:t>
            </a:r>
            <a:endParaRPr lang="en-US" sz="26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479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D6D53-B1F2-413F-9E81-7C2ABCA9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What Are We Doing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CEC17-7D9A-44A2-88D7-B59675BCF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/>
          <a:lstStyle/>
          <a:p>
            <a:r>
              <a:rPr lang="en-US" dirty="0"/>
              <a:t>Multiply two 4x4 matrices using a systolic array</a:t>
            </a:r>
          </a:p>
          <a:p>
            <a:endParaRPr lang="en-US" dirty="0"/>
          </a:p>
        </p:txBody>
      </p:sp>
      <p:pic>
        <p:nvPicPr>
          <p:cNvPr id="2050" name="Picture 2" descr="https://miro.medium.com/max/696/1*HAWxVW4JvHMDS6lWaQiU5Q.png">
            <a:extLst>
              <a:ext uri="{FF2B5EF4-FFF2-40B4-BE49-F238E27FC236}">
                <a16:creationId xmlns:a16="http://schemas.microsoft.com/office/drawing/2014/main" id="{EF18EB48-9DF3-48A5-86C2-BE64E4E3A5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68" t="5679" r="17692" b="53144"/>
          <a:stretch/>
        </p:blipFill>
        <p:spPr bwMode="auto">
          <a:xfrm>
            <a:off x="1011937" y="4352543"/>
            <a:ext cx="3377184" cy="1620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miro.medium.com/max/696/1*HAWxVW4JvHMDS6lWaQiU5Q.png">
            <a:extLst>
              <a:ext uri="{FF2B5EF4-FFF2-40B4-BE49-F238E27FC236}">
                <a16:creationId xmlns:a16="http://schemas.microsoft.com/office/drawing/2014/main" id="{2301A1BB-E904-40E7-97DC-E0094DABB8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23" t="52433" r="7194" b="2342"/>
          <a:stretch/>
        </p:blipFill>
        <p:spPr bwMode="auto">
          <a:xfrm>
            <a:off x="4383024" y="2474975"/>
            <a:ext cx="3425952" cy="1780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miro.medium.com/max/588/1*RldzpswCS5eHfGlW9lS_mQ.png">
            <a:extLst>
              <a:ext uri="{FF2B5EF4-FFF2-40B4-BE49-F238E27FC236}">
                <a16:creationId xmlns:a16="http://schemas.microsoft.com/office/drawing/2014/main" id="{26D697B8-653E-4742-BBA0-7CE643F08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417" y="4255008"/>
            <a:ext cx="2800350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738994-A765-495F-8E36-D41BB4563F1C}"/>
              </a:ext>
            </a:extLst>
          </p:cNvPr>
          <p:cNvSpPr txBox="1"/>
          <p:nvPr/>
        </p:nvSpPr>
        <p:spPr>
          <a:xfrm>
            <a:off x="5401056" y="4706112"/>
            <a:ext cx="11704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" panose="020B0604020202020204" pitchFamily="34" charset="0"/>
                <a:cs typeface="Helvetica" panose="020B0604020202020204" pitchFamily="34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83916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3B5E8-801C-49DF-8CED-EE9D8741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Multiply-Accumulate/Compute Block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D6BEBE-091A-4FE1-A24E-14E775D7E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1" t="11681" r="6174" b="11190"/>
          <a:stretch/>
        </p:blipFill>
        <p:spPr>
          <a:xfrm>
            <a:off x="838201" y="1690688"/>
            <a:ext cx="8537448" cy="281624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13F1912-3CF0-4297-8501-68FFEC30194A}"/>
              </a:ext>
            </a:extLst>
          </p:cNvPr>
          <p:cNvSpPr txBox="1">
            <a:spLocks/>
          </p:cNvSpPr>
          <p:nvPr/>
        </p:nvSpPr>
        <p:spPr>
          <a:xfrm>
            <a:off x="838200" y="4506936"/>
            <a:ext cx="10515600" cy="171003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Aim is to be systolic – pass all data through current block into next block.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Multiply elements as described in lecture.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Accumulate elements until reset signal is encountered.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Forward current accumulator output when coefficient is calculated or previous block output.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Pass on all input signals with singular delay – unload LEFT (allows unloading as soon as C_11 is generated).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Scalability – Can increase size of matrix, can chain numerous multipliers to generate product (A x B x C x D x E x … = Y).</a:t>
            </a:r>
          </a:p>
          <a:p>
            <a:endParaRPr 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089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C4DCD-468C-442E-A043-612FA0B9B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Completed 4x4 Multiplier </a:t>
            </a:r>
            <a:r>
              <a:rPr lang="en-US" sz="600" b="1" dirty="0">
                <a:latin typeface="Helvetica" panose="020B0604020202020204" pitchFamily="34" charset="0"/>
                <a:cs typeface="Helvetica" panose="020B0604020202020204" pitchFamily="34" charset="0"/>
              </a:rPr>
              <a:t>*Available now with Matrix-Vector mode!!!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497877-131E-41C5-8A7D-BEFE1C01A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621358" cy="480218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65890BA-46DB-4CB4-A4BB-485A95EA6EB0}"/>
              </a:ext>
            </a:extLst>
          </p:cNvPr>
          <p:cNvSpPr txBox="1">
            <a:spLocks/>
          </p:cNvSpPr>
          <p:nvPr/>
        </p:nvSpPr>
        <p:spPr>
          <a:xfrm>
            <a:off x="6459558" y="1690688"/>
            <a:ext cx="4894242" cy="45262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16 Multiply-Accumulate blocks are utilized.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Input variables are generated in workspace with correct 0-fill for delays. (A -&gt; rows, B -&gt; columns transposed as rows).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Output variables are streamed to the left into vectors which are concatenated – allows for chaining into another multiplier.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Mux added to </a:t>
            </a:r>
            <a:r>
              <a:rPr lang="en-US" sz="1400" dirty="0" err="1">
                <a:latin typeface="Helvetica" panose="020B0604020202020204" pitchFamily="34" charset="0"/>
                <a:cs typeface="Helvetica" panose="020B0604020202020204" pitchFamily="34" charset="0"/>
              </a:rPr>
              <a:t>B_input</a:t>
            </a:r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 of remaining 4 columns to realize Matrix-Vector mode. </a:t>
            </a:r>
          </a:p>
          <a:p>
            <a:r>
              <a:rPr lang="en-US" sz="1400" dirty="0" err="1">
                <a:latin typeface="Helvetica" panose="020B0604020202020204" pitchFamily="34" charset="0"/>
                <a:cs typeface="Helvetica" panose="020B0604020202020204" pitchFamily="34" charset="0"/>
              </a:rPr>
              <a:t>Clk_in</a:t>
            </a:r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 is forwarding and reset control signal. (every 4 cycles). </a:t>
            </a:r>
          </a:p>
          <a:p>
            <a:r>
              <a:rPr lang="en-US" sz="1400" dirty="0" err="1">
                <a:latin typeface="Helvetica" panose="020B0604020202020204" pitchFamily="34" charset="0"/>
                <a:cs typeface="Helvetica" panose="020B0604020202020204" pitchFamily="34" charset="0"/>
              </a:rPr>
              <a:t>Clk_in</a:t>
            </a:r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 for successive columns comes from output of preceding columns.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Tested using random numbers (rand(x)).</a:t>
            </a:r>
          </a:p>
          <a:p>
            <a:endParaRPr 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792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42C8C-B3E8-47B1-A799-B1976D1C7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Visualization of Simple </a:t>
            </a:r>
            <a:r>
              <a:rPr lang="en-US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Input/Output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21C463E-90C4-461A-9887-C6E53086D6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5652927"/>
              </p:ext>
            </p:extLst>
          </p:nvPr>
        </p:nvGraphicFramePr>
        <p:xfrm>
          <a:off x="838200" y="1825625"/>
          <a:ext cx="10805159" cy="4150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68875">
                  <a:extLst>
                    <a:ext uri="{9D8B030D-6E8A-4147-A177-3AD203B41FA5}">
                      <a16:colId xmlns:a16="http://schemas.microsoft.com/office/drawing/2014/main" val="3826659574"/>
                    </a:ext>
                  </a:extLst>
                </a:gridCol>
                <a:gridCol w="4760534">
                  <a:extLst>
                    <a:ext uri="{9D8B030D-6E8A-4147-A177-3AD203B41FA5}">
                      <a16:colId xmlns:a16="http://schemas.microsoft.com/office/drawing/2014/main" val="3661492072"/>
                    </a:ext>
                  </a:extLst>
                </a:gridCol>
                <a:gridCol w="4575750">
                  <a:extLst>
                    <a:ext uri="{9D8B030D-6E8A-4147-A177-3AD203B41FA5}">
                      <a16:colId xmlns:a16="http://schemas.microsoft.com/office/drawing/2014/main" val="39292818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Variable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“Visual” Input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MATLAB Generated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4489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 (Input)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2, 3, 4]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2, 3, 4]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2, 3, 4]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2, 3, 4]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2, 3, 4, 0, 0, 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1, 2, 3, 4, 0, 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1, 2, 3, 4, 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0, 1, 2, 3, 4]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354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 (Input)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2, 3, 4]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2, 3, 4]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2, 3, 4]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2, 3, 4]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[1, 1, 1, 1, 0, 0, 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2, 2, 2, 2, 0, 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3, 3, 3, 3, 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0, 4, 4, 4, 4]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33548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Clock (Input)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1, 2, 3, 4, 5, 6, 7, 8, 9, 10, 11, 12]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0, 0, 1, 0, 0, 0, 0, 0,  0,  0,  0]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1, 2, 3, 4, 5, 6, 7, 8, 9, 10, 11, 12]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0, 0, 1, 0, 0, 0, 0, 0,  0,  0,  0]</a:t>
                      </a:r>
                    </a:p>
                    <a:p>
                      <a:pPr algn="ctr"/>
                      <a:endParaRPr lang="en-US" sz="1400" dirty="0">
                        <a:latin typeface="Consolas" panose="020B0609020204030204" pitchFamily="49" charset="0"/>
                        <a:cs typeface="Helvetica" panose="020B0604020202020204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4576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 (Output)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[10, 20, 30, 40]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[10, 20, 30, 40]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[10, 20, 30, 40]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[10, 20, 30, 40]</a:t>
                      </a:r>
                    </a:p>
                    <a:p>
                      <a:pPr algn="ctr"/>
                      <a:endParaRPr lang="en-US" sz="1400" dirty="0">
                        <a:latin typeface="Consolas" panose="020B0609020204030204" pitchFamily="49" charset="0"/>
                        <a:cs typeface="Helvetica" panose="020B0604020202020204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0, 0, 10, 20, 30, 40,  0,  0,  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0, 0,  0, 10, 20, 30, 40,  0,  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0, 0,  0,  0, 10, 20, 30, 40,  0]</a:t>
                      </a:r>
                    </a:p>
                    <a:p>
                      <a:pPr algn="ctr"/>
                      <a:r>
                        <a:rPr lang="en-US" sz="1400" dirty="0">
                          <a:latin typeface="Consolas" panose="020B0609020204030204" pitchFamily="49" charset="0"/>
                          <a:cs typeface="Helvetica" panose="020B0604020202020204" pitchFamily="34" charset="0"/>
                        </a:rPr>
                        <a:t>[0, 0, 0, 0,  0,  0,  0, 10, 20, 30, 40]</a:t>
                      </a:r>
                    </a:p>
                    <a:p>
                      <a:pPr algn="l"/>
                      <a:endParaRPr lang="en-US" sz="1400" dirty="0">
                        <a:latin typeface="Consolas" panose="020B0609020204030204" pitchFamily="49" charset="0"/>
                        <a:cs typeface="Helvetica" panose="020B0604020202020204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75026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5615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EC3C1-A6B8-4DB5-9926-F8A30B763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Hardware Cosim Results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F1BEE8D-4BAC-4782-849F-047AEBBFBE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337733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63D583A-E3FE-4190-84EC-CFC982B4E376}"/>
              </a:ext>
            </a:extLst>
          </p:cNvPr>
          <p:cNvSpPr txBox="1">
            <a:spLocks/>
          </p:cNvSpPr>
          <p:nvPr/>
        </p:nvSpPr>
        <p:spPr>
          <a:xfrm>
            <a:off x="838200" y="5361709"/>
            <a:ext cx="10515600" cy="855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Resource Analyzer – 16/220 DSPs, 304/53,200 LUTs, 556/106,400 Registers</a:t>
            </a:r>
          </a:p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Timing Analyzer - PASS</a:t>
            </a:r>
          </a:p>
          <a:p>
            <a:endParaRPr 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771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715</Words>
  <Application>Microsoft Office PowerPoint</Application>
  <PresentationFormat>Widescreen</PresentationFormat>
  <Paragraphs>61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Helvetica</vt:lpstr>
      <vt:lpstr>Office Theme</vt:lpstr>
      <vt:lpstr>Xilinx Matrix Multiplication Systolic Array</vt:lpstr>
      <vt:lpstr>What Are We Doing Here?</vt:lpstr>
      <vt:lpstr>Multiply-Accumulate/Compute Block</vt:lpstr>
      <vt:lpstr>Completed 4x4 Multiplier *Available now with Matrix-Vector mode!!!</vt:lpstr>
      <vt:lpstr>Visualization of Simple Input/Output</vt:lpstr>
      <vt:lpstr>Hardware Cosim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Xilinx Model Composer Matrix Multiplication Systolic Array</dc:title>
  <dc:creator>Karan Venaik</dc:creator>
  <cp:lastModifiedBy>Karan Venaik</cp:lastModifiedBy>
  <cp:revision>17</cp:revision>
  <dcterms:created xsi:type="dcterms:W3CDTF">2022-09-29T09:22:39Z</dcterms:created>
  <dcterms:modified xsi:type="dcterms:W3CDTF">2022-09-29T11:39:18Z</dcterms:modified>
</cp:coreProperties>
</file>

<file path=docProps/thumbnail.jpeg>
</file>